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9" r:id="rId3"/>
    <p:sldId id="263" r:id="rId4"/>
    <p:sldId id="260" r:id="rId5"/>
    <p:sldId id="264" r:id="rId6"/>
    <p:sldId id="274" r:id="rId7"/>
    <p:sldId id="279" r:id="rId8"/>
    <p:sldId id="277" r:id="rId9"/>
    <p:sldId id="276" r:id="rId10"/>
    <p:sldId id="272" r:id="rId11"/>
    <p:sldId id="281" r:id="rId12"/>
    <p:sldId id="280" r:id="rId13"/>
    <p:sldId id="275" r:id="rId1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2" autoAdjust="0"/>
  </p:normalViewPr>
  <p:slideViewPr>
    <p:cSldViewPr>
      <p:cViewPr varScale="1">
        <p:scale>
          <a:sx n="85" d="100"/>
          <a:sy n="85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851549E-C6F1-4914-AA4C-610AA61FC9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13ED64B-AD3C-4DDC-9E34-B4A6EDEF7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76F35-38B2-4F92-9088-2C711B44C8C7}" type="datetimeFigureOut">
              <a:rPr lang="sv-SE"/>
              <a:pPr>
                <a:defRPr/>
              </a:pPr>
              <a:t>2019-04-24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C46278-43A9-4F72-A6F2-5AC02A8AD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B08B097-4B62-45E7-ABB2-37501253F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82B677-0BE9-42F3-B63C-FC50D8824706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FEDF11F-5C45-4D85-ABBC-F5DF843FAC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13B1F5-1165-4BDE-939B-58C8FABEC1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93EDC1-AFB6-4F28-9EC6-5B81DEE60593}" type="datetimeFigureOut">
              <a:rPr lang="sv-SE"/>
              <a:pPr>
                <a:defRPr/>
              </a:pPr>
              <a:t>2019-04-24</a:t>
            </a:fld>
            <a:endParaRPr lang="sv-SE" dirty="0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E70579BA-5D52-4AA2-AFB1-5EA9BCD4E5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dirty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F260CF6F-12E7-4FCF-AACB-91B16B444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1D603D-C393-4FF8-9861-E9D2142176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A78DC1-65A6-4D19-80DA-FC1B1966F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22BE7-A98E-4417-93C1-99CEC09D0C46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>
            <a:extLst>
              <a:ext uri="{FF2B5EF4-FFF2-40B4-BE49-F238E27FC236}">
                <a16:creationId xmlns:a16="http://schemas.microsoft.com/office/drawing/2014/main" id="{E3FD98E4-75D0-434C-BAB5-FDB724AD73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Platshållare för anteckningar 2">
            <a:extLst>
              <a:ext uri="{FF2B5EF4-FFF2-40B4-BE49-F238E27FC236}">
                <a16:creationId xmlns:a16="http://schemas.microsoft.com/office/drawing/2014/main" id="{BDBF91FA-3A63-4175-A7BC-4C4D92E1A2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21508" name="Platshållare för bildnummer 3">
            <a:extLst>
              <a:ext uri="{FF2B5EF4-FFF2-40B4-BE49-F238E27FC236}">
                <a16:creationId xmlns:a16="http://schemas.microsoft.com/office/drawing/2014/main" id="{0B980454-350F-4A9F-8600-5AE34F24D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34B201-17C0-4185-89A7-8D4D79A42648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>
            <a:extLst>
              <a:ext uri="{FF2B5EF4-FFF2-40B4-BE49-F238E27FC236}">
                <a16:creationId xmlns:a16="http://schemas.microsoft.com/office/drawing/2014/main" id="{664DC083-9B50-4DA7-9C3F-69D4E48B98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tshållare för anteckningar 2">
            <a:extLst>
              <a:ext uri="{FF2B5EF4-FFF2-40B4-BE49-F238E27FC236}">
                <a16:creationId xmlns:a16="http://schemas.microsoft.com/office/drawing/2014/main" id="{6585BC7B-77F6-4DFB-8B8C-BFA1C390D7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31748" name="Platshållare för bildnummer 3">
            <a:extLst>
              <a:ext uri="{FF2B5EF4-FFF2-40B4-BE49-F238E27FC236}">
                <a16:creationId xmlns:a16="http://schemas.microsoft.com/office/drawing/2014/main" id="{AD6161CC-9339-44BC-BC9A-C92F9884E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DBE55-A745-4588-B012-F4540AC619F5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>
            <a:extLst>
              <a:ext uri="{FF2B5EF4-FFF2-40B4-BE49-F238E27FC236}">
                <a16:creationId xmlns:a16="http://schemas.microsoft.com/office/drawing/2014/main" id="{FCA4CDF0-2E9F-4132-9AA3-7CF6BF6535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>
            <a:extLst>
              <a:ext uri="{FF2B5EF4-FFF2-40B4-BE49-F238E27FC236}">
                <a16:creationId xmlns:a16="http://schemas.microsoft.com/office/drawing/2014/main" id="{EC7E4A36-302F-496F-8042-497D7E8DC6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32772" name="Platshållare för bildnummer 3">
            <a:extLst>
              <a:ext uri="{FF2B5EF4-FFF2-40B4-BE49-F238E27FC236}">
                <a16:creationId xmlns:a16="http://schemas.microsoft.com/office/drawing/2014/main" id="{28360409-E69E-4BDF-95A5-22F37C623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13AAD-D270-48F4-B44D-CFE95C2ACF59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>
            <a:extLst>
              <a:ext uri="{FF2B5EF4-FFF2-40B4-BE49-F238E27FC236}">
                <a16:creationId xmlns:a16="http://schemas.microsoft.com/office/drawing/2014/main" id="{6512CD8E-81E0-4E47-A79C-01903BAFF7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tshållare för anteckningar 2">
            <a:extLst>
              <a:ext uri="{FF2B5EF4-FFF2-40B4-BE49-F238E27FC236}">
                <a16:creationId xmlns:a16="http://schemas.microsoft.com/office/drawing/2014/main" id="{FBB36282-8A59-49EE-8725-3D6CF43F3E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33796" name="Platshållare för bildnummer 3">
            <a:extLst>
              <a:ext uri="{FF2B5EF4-FFF2-40B4-BE49-F238E27FC236}">
                <a16:creationId xmlns:a16="http://schemas.microsoft.com/office/drawing/2014/main" id="{D277E821-2AAE-47DA-AC1E-2E91F2BD1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628BC6-70D8-495E-9B05-621139192F29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>
            <a:extLst>
              <a:ext uri="{FF2B5EF4-FFF2-40B4-BE49-F238E27FC236}">
                <a16:creationId xmlns:a16="http://schemas.microsoft.com/office/drawing/2014/main" id="{B54DD2E5-341F-4066-B87E-A3D05F875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BDE7867-9745-4A6E-B0E6-5B9B16C97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v-SE" dirty="0"/>
          </a:p>
        </p:txBody>
      </p:sp>
      <p:sp>
        <p:nvSpPr>
          <p:cNvPr id="22532" name="Platshållare för bildnummer 3">
            <a:extLst>
              <a:ext uri="{FF2B5EF4-FFF2-40B4-BE49-F238E27FC236}">
                <a16:creationId xmlns:a16="http://schemas.microsoft.com/office/drawing/2014/main" id="{3D84EC6E-32FE-45D3-801E-07F954892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B9F22A-43A7-4D11-B805-135967F660F6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bildobjekt 1">
            <a:extLst>
              <a:ext uri="{FF2B5EF4-FFF2-40B4-BE49-F238E27FC236}">
                <a16:creationId xmlns:a16="http://schemas.microsoft.com/office/drawing/2014/main" id="{E55F8DBB-7B64-4161-ADF7-7281D6CB81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latshållare för anteckningar 2">
            <a:extLst>
              <a:ext uri="{FF2B5EF4-FFF2-40B4-BE49-F238E27FC236}">
                <a16:creationId xmlns:a16="http://schemas.microsoft.com/office/drawing/2014/main" id="{91EFE387-B018-4C8C-B1EC-2EF5874D2C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23556" name="Platshållare för bildnummer 3">
            <a:extLst>
              <a:ext uri="{FF2B5EF4-FFF2-40B4-BE49-F238E27FC236}">
                <a16:creationId xmlns:a16="http://schemas.microsoft.com/office/drawing/2014/main" id="{6B08FF4B-D14E-4D0C-AAFA-9475E5786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711B6F-43A6-437A-8680-1BCA896B8D24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>
            <a:extLst>
              <a:ext uri="{FF2B5EF4-FFF2-40B4-BE49-F238E27FC236}">
                <a16:creationId xmlns:a16="http://schemas.microsoft.com/office/drawing/2014/main" id="{8A680746-184B-47E9-AED5-5E295CE48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tshållare för anteckningar 2">
            <a:extLst>
              <a:ext uri="{FF2B5EF4-FFF2-40B4-BE49-F238E27FC236}">
                <a16:creationId xmlns:a16="http://schemas.microsoft.com/office/drawing/2014/main" id="{90D29B18-E4DB-4F92-ADD0-9540CF15C2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24580" name="Platshållare för bildnummer 3">
            <a:extLst>
              <a:ext uri="{FF2B5EF4-FFF2-40B4-BE49-F238E27FC236}">
                <a16:creationId xmlns:a16="http://schemas.microsoft.com/office/drawing/2014/main" id="{66FA8AA3-2691-42D9-A10A-75D5343EC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E78579-C254-4E35-92F4-09998212509D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>
            <a:extLst>
              <a:ext uri="{FF2B5EF4-FFF2-40B4-BE49-F238E27FC236}">
                <a16:creationId xmlns:a16="http://schemas.microsoft.com/office/drawing/2014/main" id="{3C848BDF-0125-414D-8320-01FF5A74BD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Platshållare för anteckningar 2">
            <a:extLst>
              <a:ext uri="{FF2B5EF4-FFF2-40B4-BE49-F238E27FC236}">
                <a16:creationId xmlns:a16="http://schemas.microsoft.com/office/drawing/2014/main" id="{32358904-3858-470C-AA7C-DBAD450CE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25604" name="Platshållare för bildnummer 3">
            <a:extLst>
              <a:ext uri="{FF2B5EF4-FFF2-40B4-BE49-F238E27FC236}">
                <a16:creationId xmlns:a16="http://schemas.microsoft.com/office/drawing/2014/main" id="{2B54D578-060D-445D-819D-AD449FE6A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535D94-DCA2-4FCC-88A9-AAB71592B713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bildobjekt 1">
            <a:extLst>
              <a:ext uri="{FF2B5EF4-FFF2-40B4-BE49-F238E27FC236}">
                <a16:creationId xmlns:a16="http://schemas.microsoft.com/office/drawing/2014/main" id="{0BAE6EED-C62E-46E7-860A-C518AB1E3A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Platshållare för anteckningar 2">
            <a:extLst>
              <a:ext uri="{FF2B5EF4-FFF2-40B4-BE49-F238E27FC236}">
                <a16:creationId xmlns:a16="http://schemas.microsoft.com/office/drawing/2014/main" id="{76EEFD03-B4CD-4FE5-BEF8-42C033B29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27652" name="Platshållare för bildnummer 3">
            <a:extLst>
              <a:ext uri="{FF2B5EF4-FFF2-40B4-BE49-F238E27FC236}">
                <a16:creationId xmlns:a16="http://schemas.microsoft.com/office/drawing/2014/main" id="{DCB39E5A-7C89-418B-A6FC-F81E5A6B4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22C34-6BCC-49BE-B066-82BFE33D6C3C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>
            <a:extLst>
              <a:ext uri="{FF2B5EF4-FFF2-40B4-BE49-F238E27FC236}">
                <a16:creationId xmlns:a16="http://schemas.microsoft.com/office/drawing/2014/main" id="{507C54D3-23E2-4AB3-8BF1-2AF3912BD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>
            <a:extLst>
              <a:ext uri="{FF2B5EF4-FFF2-40B4-BE49-F238E27FC236}">
                <a16:creationId xmlns:a16="http://schemas.microsoft.com/office/drawing/2014/main" id="{52106F85-D022-4145-AD43-6C65B1E2CB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28676" name="Platshållare för bildnummer 3">
            <a:extLst>
              <a:ext uri="{FF2B5EF4-FFF2-40B4-BE49-F238E27FC236}">
                <a16:creationId xmlns:a16="http://schemas.microsoft.com/office/drawing/2014/main" id="{8662FD93-9135-4DFD-B5AF-B4FFD625C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90ED8D-563D-41E4-9379-17E70F6C71D2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>
            <a:extLst>
              <a:ext uri="{FF2B5EF4-FFF2-40B4-BE49-F238E27FC236}">
                <a16:creationId xmlns:a16="http://schemas.microsoft.com/office/drawing/2014/main" id="{1967F380-A6A1-4EF6-8DD5-8FC16F9A4A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Platshållare för anteckningar 2">
            <a:extLst>
              <a:ext uri="{FF2B5EF4-FFF2-40B4-BE49-F238E27FC236}">
                <a16:creationId xmlns:a16="http://schemas.microsoft.com/office/drawing/2014/main" id="{CCC6B27B-7044-4DC4-94BD-A309EE98AD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29700" name="Platshållare för bildnummer 3">
            <a:extLst>
              <a:ext uri="{FF2B5EF4-FFF2-40B4-BE49-F238E27FC236}">
                <a16:creationId xmlns:a16="http://schemas.microsoft.com/office/drawing/2014/main" id="{80FEDC46-7EB7-434D-BA11-143E39F54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4F82B8-7A74-405C-BF35-5C26D2F85F9B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>
            <a:extLst>
              <a:ext uri="{FF2B5EF4-FFF2-40B4-BE49-F238E27FC236}">
                <a16:creationId xmlns:a16="http://schemas.microsoft.com/office/drawing/2014/main" id="{B21F0A6C-FC17-4F88-B402-DDF493B56A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>
            <a:extLst>
              <a:ext uri="{FF2B5EF4-FFF2-40B4-BE49-F238E27FC236}">
                <a16:creationId xmlns:a16="http://schemas.microsoft.com/office/drawing/2014/main" id="{BD67E6F9-BDBD-471D-8F03-AA41B3367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30724" name="Platshållare för bildnummer 3">
            <a:extLst>
              <a:ext uri="{FF2B5EF4-FFF2-40B4-BE49-F238E27FC236}">
                <a16:creationId xmlns:a16="http://schemas.microsoft.com/office/drawing/2014/main" id="{25002F89-2208-4B00-94C4-FBA797750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C5ABA3-E8DF-4D58-872E-6CCE90DE8B3A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A0F2F2-8B4E-470C-ACB8-47FDCBAAB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E1A04-2FFF-4A6C-9E10-FC344E6A9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D1300F-5913-4193-9213-56C8A791F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2B072-2BE9-41AC-9456-E806D33194A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024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C61F4C-DDF5-4BBC-9149-03318CA57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A63D5F-6189-40CC-800B-20E84E022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38374A-F7A6-4F9D-8F72-C4C0F18D7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78C44-719A-4486-A420-284C5FAFF63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6962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F0A55-F550-44FD-B630-1A0B1AA61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EC510B-1FAC-4A56-8551-FBF5A6F51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584537-755B-47DA-9273-1C659E8C9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B3549-4560-4A4B-BA9B-9C9A6ED8AC3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0632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055345-E95B-4657-9750-B8ABA655A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861A17-3C9F-4E59-8829-76F556A96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18E7DF-87AA-460E-93A1-A060677CF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4F5AE-E716-4F09-A9AB-0F474807C8B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7284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067DCC-DB6D-4D8B-A45A-844B3EC5D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D90D86-AEEB-4BD9-94C4-9A30F9FF7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92158D-DFE9-4D4C-BC03-318039E5B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ED21-E27F-44A7-AD80-23629C8DD37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9140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0A317-B3C1-4AD6-8914-8FE25828D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0CA58-DD1E-46BF-A8ED-77F0EF75A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D3BB-3791-4262-B097-11CF1D701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23556-93C0-4CA2-9F7C-CABECE3D4A5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8196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61BC1D-0179-471F-A3E2-4D4560D07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0717DE-8117-405D-9F80-55E1CC36F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8692D3-53BE-469D-BD3F-E9E07F852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6EB55-33B9-4583-BAA8-B96577697EA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4569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164F4F-30B4-4335-9FB6-0691B8ADD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C4E4F-22A8-4438-AC9B-D5B790832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E73C81-CBBF-45ED-B2C8-4430F5A80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1D0FE-175C-4D62-A0C1-8DF989F04B9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9290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47A875-E982-4080-890A-5001D4E28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A52034-4B61-42C9-B88B-6307B6AEB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062D94-71B4-421C-91D5-162F7A972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8C129-B0A4-4CE0-B10E-7B77FC2967E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220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744C1-E6CE-4B4E-A980-76AE8039F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C90C8-8CC0-421E-9DE5-E75D57D36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2DF8F-3AF2-4523-A887-73BFB4FA0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80855-AD76-47FE-83EF-32E3D1E85ED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810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E516E-B151-44C8-9AFC-18DDF72E4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C6129-6648-4F17-97E0-46A907233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AA75A-C96F-40C5-9F7C-C2A99CBC7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087E4-8B0D-4FF3-81D6-AE074020D7D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5669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674A01-2225-4671-9933-5EB85F323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6D5C4E-BD50-40C2-820B-4ED21BD3A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D35EF4-87B0-4622-846A-5A75AEEB66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C7DB17-834B-4715-9CF9-BBFBCBAEB3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D0A787-EB49-4701-B179-888B31968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8E8822-44BF-409D-99F2-016C88DCCA75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-torsgarden.weebly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hyperlink" Target="mailto:vara.foraldraforening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vara.se/?page_id=59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F4F7C3-2725-45ED-9B6C-D0793FCA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Park- och Torsgårdsskolans föräldraförening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7D8496E-A9CF-4022-A7F0-44C7871137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36912"/>
            <a:ext cx="8229600" cy="3600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sv-SE" altLang="sv-SE" sz="2400" dirty="0"/>
          </a:p>
          <a:p>
            <a:pPr marL="0" indent="0" algn="ctr" eaLnBrk="1" hangingPunct="1">
              <a:buFontTx/>
              <a:buNone/>
            </a:pPr>
            <a:r>
              <a:rPr lang="sv-SE" altLang="sv-SE" sz="2400" dirty="0"/>
              <a:t>Föreningen bildades år 2013 genom sammanslagning av föräldraföreningarna på Västra skolan och Parkskolan.</a:t>
            </a:r>
          </a:p>
          <a:p>
            <a:pPr marL="0" indent="0" algn="ctr" eaLnBrk="1" hangingPunct="1">
              <a:buFontTx/>
              <a:buNone/>
            </a:pPr>
            <a:r>
              <a:rPr lang="sv-SE" altLang="sv-SE" sz="2400" dirty="0"/>
              <a:t>År 2019 bytte föreningen namn till </a:t>
            </a:r>
            <a:br>
              <a:rPr lang="sv-SE" altLang="sv-SE" sz="2400" dirty="0"/>
            </a:br>
            <a:r>
              <a:rPr lang="sv-SE" altLang="sv-SE" sz="2400" dirty="0"/>
              <a:t>Park- och Torsgårdsskolan, </a:t>
            </a:r>
            <a:br>
              <a:rPr lang="sv-SE" altLang="sv-SE" sz="2400" dirty="0"/>
            </a:br>
            <a:r>
              <a:rPr lang="sv-SE" altLang="sv-SE" sz="2400" dirty="0"/>
              <a:t>i samband med bytet av skollokaler.</a:t>
            </a:r>
          </a:p>
          <a:p>
            <a:pPr marL="0" indent="0" algn="ctr" eaLnBrk="1" hangingPunct="1">
              <a:buFontTx/>
              <a:buNone/>
            </a:pPr>
            <a:r>
              <a:rPr lang="sv-SE" altLang="sv-SE" sz="2400" dirty="0"/>
              <a:t>Föreningen täcker in låg- och mellanstadiet </a:t>
            </a:r>
            <a:br>
              <a:rPr lang="sv-SE" altLang="sv-SE" sz="2400" dirty="0"/>
            </a:br>
            <a:r>
              <a:rPr lang="sv-SE" altLang="sv-SE" sz="2400" dirty="0"/>
              <a:t>i Vara tätort.</a:t>
            </a:r>
          </a:p>
        </p:txBody>
      </p:sp>
      <p:pic>
        <p:nvPicPr>
          <p:cNvPr id="3076" name="Picture 4" descr="C:\Users\Gunnarsmo\AppData\Local\Microsoft\Windows\Temporary Internet Files\Content.IE5\QASSNRRU\3575000735_6ba08467d9_z[1].jpg">
            <a:extLst>
              <a:ext uri="{FF2B5EF4-FFF2-40B4-BE49-F238E27FC236}">
                <a16:creationId xmlns:a16="http://schemas.microsoft.com/office/drawing/2014/main" id="{102A5597-4CF3-4E11-8855-25613F14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268538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3">
            <a:extLst>
              <a:ext uri="{FF2B5EF4-FFF2-40B4-BE49-F238E27FC236}">
                <a16:creationId xmlns:a16="http://schemas.microsoft.com/office/drawing/2014/main" id="{0A803DFD-9323-4915-8E7D-93F5DA5D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49275"/>
            <a:ext cx="8229600" cy="1143000"/>
          </a:xfrm>
        </p:spPr>
        <p:txBody>
          <a:bodyPr/>
          <a:lstStyle/>
          <a:p>
            <a:r>
              <a:rPr lang="sv-SE" altLang="sv-SE" dirty="0"/>
              <a:t>Temakvällar för föräldrar</a:t>
            </a:r>
          </a:p>
        </p:txBody>
      </p:sp>
      <p:sp>
        <p:nvSpPr>
          <p:cNvPr id="13316" name="textruta 1">
            <a:extLst>
              <a:ext uri="{FF2B5EF4-FFF2-40B4-BE49-F238E27FC236}">
                <a16:creationId xmlns:a16="http://schemas.microsoft.com/office/drawing/2014/main" id="{EF13E030-1C02-4921-BD19-16F30E61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2276872"/>
            <a:ext cx="80645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800" dirty="0"/>
              <a:t>Matematik för föräldrar, </a:t>
            </a:r>
            <a:br>
              <a:rPr lang="sv-SE" altLang="sv-SE" sz="2800" dirty="0"/>
            </a:br>
            <a:r>
              <a:rPr lang="sv-SE" altLang="sv-SE" sz="2800" dirty="0"/>
              <a:t>jan. 2018 </a:t>
            </a:r>
            <a:br>
              <a:rPr lang="sv-SE" altLang="sv-SE" sz="2800" dirty="0"/>
            </a:br>
            <a:endParaRPr lang="sv-SE" altLang="sv-SE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800" dirty="0"/>
              <a:t>Kost – hälsa – motion – sömn,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800" dirty="0"/>
              <a:t>mars 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8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E1F6FEC-0D24-4A33-9DBD-AD2F05EAD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07442"/>
            <a:ext cx="2578500" cy="23392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DCD9D53-CC1C-418E-B0C3-159C78509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1" y="4461809"/>
            <a:ext cx="8448675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745AEF-7843-45E6-A617-1C75AB22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Föreläsningar </a:t>
            </a:r>
            <a:endParaRPr lang="sv-SE" dirty="0"/>
          </a:p>
        </p:txBody>
      </p:sp>
      <p:pic>
        <p:nvPicPr>
          <p:cNvPr id="6" name="Platshållare för innehåll 5" descr="Visa källbilden">
            <a:extLst>
              <a:ext uri="{FF2B5EF4-FFF2-40B4-BE49-F238E27FC236}">
                <a16:creationId xmlns:a16="http://schemas.microsoft.com/office/drawing/2014/main" id="{4CA82786-F6C0-4AC4-B64D-A393C896C6C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844824"/>
            <a:ext cx="42862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CAB10F-C6EE-46AC-8F95-CF6FEC954EAB}"/>
              </a:ext>
            </a:extLst>
          </p:cNvPr>
          <p:cNvSpPr txBox="1"/>
          <p:nvPr/>
        </p:nvSpPr>
        <p:spPr>
          <a:xfrm>
            <a:off x="979312" y="185787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Jim Thuresson:</a:t>
            </a:r>
          </a:p>
          <a:p>
            <a:r>
              <a:rPr lang="sv-SE" dirty="0"/>
              <a:t>”Hur skapar vi positiv stämning? Om attityder och inställningar, mentala bilder, goda vanor och om att bygga självförtroende.</a:t>
            </a:r>
          </a:p>
          <a:p>
            <a:r>
              <a:rPr lang="sv-SE" dirty="0"/>
              <a:t>Folkhögskolan, aug. 2018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91F4193-B0B9-406A-B068-27EC1D718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87" y="4233412"/>
            <a:ext cx="2880320" cy="2399262"/>
          </a:xfrm>
          <a:prstGeom prst="rect">
            <a:avLst/>
          </a:prstGeom>
        </p:spPr>
      </p:pic>
      <p:pic>
        <p:nvPicPr>
          <p:cNvPr id="9" name="Picture 7" descr="http://www.cajsatengblad.com/wp-content/uploads/2010/02/cajsa-tengblad.jpg">
            <a:extLst>
              <a:ext uri="{FF2B5EF4-FFF2-40B4-BE49-F238E27FC236}">
                <a16:creationId xmlns:a16="http://schemas.microsoft.com/office/drawing/2014/main" id="{EC3AFFF2-70DC-450A-920A-0F4DFDFA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50" y="3864626"/>
            <a:ext cx="1872952" cy="28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33C0F764-C459-45C6-B76F-C9109B641028}"/>
              </a:ext>
            </a:extLst>
          </p:cNvPr>
          <p:cNvSpPr txBox="1"/>
          <p:nvPr/>
        </p:nvSpPr>
        <p:spPr>
          <a:xfrm>
            <a:off x="3859632" y="4549676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800" dirty="0"/>
              <a:t>Cajsa </a:t>
            </a:r>
            <a:r>
              <a:rPr lang="sv-SE" altLang="sv-SE" sz="1800" dirty="0" err="1"/>
              <a:t>Tengblad</a:t>
            </a:r>
            <a:r>
              <a:rPr lang="sv-SE" altLang="sv-SE" sz="1800" dirty="0"/>
              <a:t>:</a:t>
            </a:r>
          </a:p>
          <a:p>
            <a:r>
              <a:rPr lang="sv-SE" altLang="sv-SE" sz="1800" dirty="0"/>
              <a:t>”Gilla mig! – om självbild, </a:t>
            </a:r>
            <a:br>
              <a:rPr lang="sv-SE" altLang="sv-SE" sz="1800" dirty="0"/>
            </a:br>
            <a:r>
              <a:rPr lang="sv-SE" altLang="sv-SE" sz="1800" dirty="0"/>
              <a:t>relationer och jakten på likes”</a:t>
            </a:r>
            <a:endParaRPr lang="sv-SE" altLang="sv-SE" sz="1200" dirty="0"/>
          </a:p>
          <a:p>
            <a:r>
              <a:rPr lang="sv-SE" altLang="sv-SE" sz="1800" dirty="0"/>
              <a:t>Alléskolans aula, </a:t>
            </a:r>
          </a:p>
          <a:p>
            <a:r>
              <a:rPr lang="sv-SE" altLang="sv-SE" sz="1800" dirty="0"/>
              <a:t>september 2016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973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385CF4C2-1C13-429F-9E74-BBD614DF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2404">
            <a:off x="638025" y="2899153"/>
            <a:ext cx="3995478" cy="28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8223956-D2DD-4580-8DC7-54F8E2A1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Park- och Torsgårdsskolans föräldraförening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279B4D2-6E9E-4390-92E9-324005FD0C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sv-SE" altLang="sv-SE" dirty="0"/>
              <a:t> Bjuder alla elever på glass vid skolstart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A3822B90-4DAD-4A70-A45B-26182511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84688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2C70C9-4FD4-468E-B6B4-9C97998E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Park- och Torsgårdsskolans föräldraförening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A8EC75F-481C-410B-B355-19E8C387BF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sv-SE" altLang="sv-SE" dirty="0"/>
          </a:p>
          <a:p>
            <a:pPr marL="0" indent="0" algn="ctr" eaLnBrk="1" hangingPunct="1">
              <a:buFontTx/>
              <a:buNone/>
            </a:pPr>
            <a:r>
              <a:rPr lang="sv-SE" altLang="sv-SE" sz="2800" dirty="0"/>
              <a:t>Har du någon fråga eller idé </a:t>
            </a:r>
            <a:br>
              <a:rPr lang="sv-SE" altLang="sv-SE" sz="2800" dirty="0"/>
            </a:br>
            <a:r>
              <a:rPr lang="sv-SE" altLang="sv-SE" sz="2800" dirty="0"/>
              <a:t>som du vill att vi arbetar vidare med – </a:t>
            </a:r>
            <a:br>
              <a:rPr lang="sv-SE" altLang="sv-SE" sz="2800" dirty="0"/>
            </a:br>
            <a:r>
              <a:rPr lang="sv-SE" altLang="sv-SE" sz="2800" dirty="0"/>
              <a:t>kontakta oss gärna!</a:t>
            </a:r>
          </a:p>
          <a:p>
            <a:pPr marL="0" indent="0" algn="ctr" eaLnBrk="1" hangingPunct="1">
              <a:buFontTx/>
              <a:buNone/>
            </a:pPr>
            <a:r>
              <a:rPr lang="sv-SE" altLang="sv-SE" sz="2800" dirty="0">
                <a:hlinkClick r:id="rId3"/>
              </a:rPr>
              <a:t>https://park-torsgarden.weebly.com</a:t>
            </a:r>
            <a:r>
              <a:rPr lang="sv-SE" altLang="sv-SE" sz="2800" dirty="0"/>
              <a:t> </a:t>
            </a:r>
            <a:br>
              <a:rPr lang="sv-SE" altLang="sv-SE" sz="2800" dirty="0"/>
            </a:br>
            <a:r>
              <a:rPr lang="sv-SE" altLang="sv-SE" sz="2800" dirty="0"/>
              <a:t>e-post </a:t>
            </a:r>
            <a:r>
              <a:rPr lang="sv-SE" altLang="sv-SE" sz="2800" dirty="0">
                <a:hlinkClick r:id="rId4"/>
              </a:rPr>
              <a:t>vara.foraldraforening@gmail.com</a:t>
            </a:r>
            <a:r>
              <a:rPr lang="sv-SE" altLang="sv-SE" sz="2800" dirty="0"/>
              <a:t> </a:t>
            </a:r>
          </a:p>
          <a:p>
            <a:pPr marL="0" indent="0" algn="ctr" eaLnBrk="1" hangingPunct="1">
              <a:buFontTx/>
              <a:buNone/>
            </a:pPr>
            <a:endParaRPr lang="sv-SE" altLang="sv-SE" dirty="0"/>
          </a:p>
        </p:txBody>
      </p:sp>
      <p:pic>
        <p:nvPicPr>
          <p:cNvPr id="15364" name="Picture 2" descr="C:\Users\Gunnarsmo\AppData\Local\Microsoft\Windows\Temporary Internet Files\Content.IE5\QASSNRRU\Light_bulb_font_awesome.svg[1].png">
            <a:extLst>
              <a:ext uri="{FF2B5EF4-FFF2-40B4-BE49-F238E27FC236}">
                <a16:creationId xmlns:a16="http://schemas.microsoft.com/office/drawing/2014/main" id="{13BE12DD-99A4-4C55-9698-2B784F7B4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054"/>
            <a:ext cx="1921346" cy="19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Gunnarsmo\AppData\Local\Microsoft\Windows\Temporary Internet Files\Content.IE5\NLL1DWGM\question-mark[1].jpg">
            <a:extLst>
              <a:ext uri="{FF2B5EF4-FFF2-40B4-BE49-F238E27FC236}">
                <a16:creationId xmlns:a16="http://schemas.microsoft.com/office/drawing/2014/main" id="{1269F74E-6A52-4327-89CF-EA883E3E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797425"/>
            <a:ext cx="16891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10305B-E88E-498B-A48E-C7DD614D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Park- och Torsgårdsskolans föräldraförening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AF24ADE-AEF3-4FE4-9C8B-2B1EA7FAFA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065315"/>
          </a:xfrm>
          <a:gradFill flip="none" rotWithShape="1">
            <a:gsLst>
              <a:gs pos="0">
                <a:srgbClr val="FFEFD1"/>
              </a:gs>
              <a:gs pos="32000">
                <a:srgbClr val="F0EBD5">
                  <a:alpha val="56000"/>
                </a:srgbClr>
              </a:gs>
              <a:gs pos="100000">
                <a:srgbClr val="D1C39F"/>
              </a:gs>
            </a:gsLst>
            <a:path path="circle">
              <a:fillToRect l="100000" b="100000"/>
            </a:path>
            <a:tileRect t="-100000" r="-100000"/>
          </a:gradFill>
          <a:extLst/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sv-SE" altLang="sv-SE" dirty="0"/>
              <a:t>Föreningen har till uppgift att inom</a:t>
            </a:r>
            <a:r>
              <a:rPr lang="sv-SE" altLang="sv-SE" b="1" dirty="0"/>
              <a:t> </a:t>
            </a:r>
            <a:r>
              <a:rPr lang="sv-SE" altLang="sv-SE" dirty="0"/>
              <a:t>Parkskolans och Torsgårdsskolans rektorsområde stödja hemmen </a:t>
            </a:r>
            <a:br>
              <a:rPr lang="sv-SE" altLang="sv-SE" dirty="0"/>
            </a:br>
            <a:r>
              <a:rPr lang="sv-SE" altLang="sv-SE" dirty="0"/>
              <a:t>och skolan i deras strävan </a:t>
            </a:r>
            <a:br>
              <a:rPr lang="sv-SE" altLang="sv-SE" dirty="0"/>
            </a:br>
            <a:r>
              <a:rPr lang="sv-SE" altLang="sv-SE" dirty="0"/>
              <a:t>att ge barn en trygg uppväxtmiljö </a:t>
            </a:r>
            <a:br>
              <a:rPr lang="sv-SE" altLang="sv-SE" dirty="0"/>
            </a:br>
            <a:r>
              <a:rPr lang="sv-SE" altLang="sv-SE" dirty="0"/>
              <a:t>samt främja deras allsidiga utveckling</a:t>
            </a:r>
          </a:p>
        </p:txBody>
      </p:sp>
      <p:pic>
        <p:nvPicPr>
          <p:cNvPr id="4102" name="Picture 7" descr="C:\Users\Gunnarsmo\AppData\Local\Microsoft\Windows\Temporary Internet Files\Content.IE5\1X41CM0O\CartoonKids[1].gif">
            <a:extLst>
              <a:ext uri="{FF2B5EF4-FFF2-40B4-BE49-F238E27FC236}">
                <a16:creationId xmlns:a16="http://schemas.microsoft.com/office/drawing/2014/main" id="{189C2F2A-C9B3-4D76-BC51-89DE20B9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11650"/>
            <a:ext cx="54244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A1AA1C-2669-459D-A2CF-9AEB075C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Park- och Torsgårdsskolans föräldraförening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26B1817-6BA7-410F-8A68-35201CDD84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v-SE" dirty="0"/>
              <a:t>Möten: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v-SE" dirty="0"/>
              <a:t>4 möten, 2 varje termin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v-SE" dirty="0"/>
              <a:t>1 årsmöte på våren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v-SE" dirty="0"/>
              <a:t>Klassföräldrarna är er representant på mötena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sv-SE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sv-SE" altLang="sv-SE" dirty="0"/>
          </a:p>
        </p:txBody>
      </p:sp>
      <p:pic>
        <p:nvPicPr>
          <p:cNvPr id="5123" name="Picture 4" descr="C:\Users\Gunnarsmo\AppData\Local\Microsoft\Windows\Temporary Internet Files\Content.IE5\NLL1DWGM\maja-larsson-kreativitet[1].jpg">
            <a:extLst>
              <a:ext uri="{FF2B5EF4-FFF2-40B4-BE49-F238E27FC236}">
                <a16:creationId xmlns:a16="http://schemas.microsoft.com/office/drawing/2014/main" id="{71AFD90A-6250-4B44-A17B-B1F4818F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73563"/>
            <a:ext cx="2492375" cy="135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ruta 1">
            <a:extLst>
              <a:ext uri="{FF2B5EF4-FFF2-40B4-BE49-F238E27FC236}">
                <a16:creationId xmlns:a16="http://schemas.microsoft.com/office/drawing/2014/main" id="{56BCFE60-ADFF-49F3-87C1-E066389C6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5900738"/>
            <a:ext cx="849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/>
              <a:t> </a:t>
            </a:r>
            <a:r>
              <a:rPr lang="sv-SE" altLang="sv-SE" b="1" dirty="0"/>
              <a:t>Alla</a:t>
            </a:r>
            <a:r>
              <a:rPr lang="sv-SE" altLang="sv-SE" dirty="0"/>
              <a:t> föreningens medlemmar är välkomna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4C8CE6-DC45-4075-97E4-0D14B803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Park- och Torsgårdsskolans föräldraförening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93D9B3A-4CE1-455C-89CE-4C8FC3B5F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v-SE" altLang="sv-SE" sz="2400" dirty="0"/>
              <a:t>Våra mötena hålls växelvis i Parkskolans och Torsgårdsskolans lokaler.</a:t>
            </a:r>
            <a:br>
              <a:rPr lang="sv-SE" altLang="sv-SE" sz="2400" dirty="0"/>
            </a:br>
            <a:r>
              <a:rPr lang="sv-SE" altLang="sv-SE" sz="2400" dirty="0"/>
              <a:t>Mötestid är kl. 18-19.30, rullande vardagar från måndag-torsdag.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2E56020-33E7-4B6C-A30E-D726706F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903651" cy="248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 descr="Torsgårdsskolan">
            <a:hlinkClick r:id="rId4" tooltip="&quot;Torsgårdsskolan&quot;"/>
            <a:extLst>
              <a:ext uri="{FF2B5EF4-FFF2-40B4-BE49-F238E27FC236}">
                <a16:creationId xmlns:a16="http://schemas.microsoft.com/office/drawing/2014/main" id="{8CF3C2E2-20F3-4770-9FF0-67FC9091A3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32" y="3789040"/>
            <a:ext cx="3848368" cy="248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5CCD81-74DA-4C41-9E4B-3F6F5B45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Park- och Torsgårdsskolans föräldraförening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5E0D8B74-D5B7-4B73-BE54-C8C2CB76F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sv-SE" altLang="sv-SE" dirty="0"/>
          </a:p>
          <a:p>
            <a:pPr marL="0" indent="0" eaLnBrk="1" hangingPunct="1">
              <a:buFontTx/>
              <a:buNone/>
            </a:pPr>
            <a:endParaRPr lang="sv-SE" altLang="sv-SE" dirty="0"/>
          </a:p>
          <a:p>
            <a:pPr marL="0" indent="0" algn="ctr" eaLnBrk="1" hangingPunct="1">
              <a:buFontTx/>
              <a:buNone/>
            </a:pPr>
            <a:r>
              <a:rPr lang="sv-SE" altLang="sv-SE" dirty="0"/>
              <a:t>Medlemsavgiften är 50 kr/ familj och år, oavsett hur många barn man har</a:t>
            </a:r>
          </a:p>
          <a:p>
            <a:pPr marL="0" indent="0" eaLnBrk="1" hangingPunct="1">
              <a:buFontTx/>
              <a:buNone/>
            </a:pPr>
            <a:endParaRPr lang="sv-SE" altLang="sv-SE" dirty="0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EEDB46B3-644C-43CA-ACE5-0D424744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4221163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Gunnarsmo\AppData\Local\Microsoft\Windows\Temporary Internet Files\Content.IE5\1X41CM0O\feedback[1].jpg">
            <a:extLst>
              <a:ext uri="{FF2B5EF4-FFF2-40B4-BE49-F238E27FC236}">
                <a16:creationId xmlns:a16="http://schemas.microsoft.com/office/drawing/2014/main" id="{E1255AB3-89F8-4027-9D0C-9565C3054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5290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8837CEF-4963-44DE-BD90-33C9D447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Park- och Torsgårdsskolans föräldraförening</a:t>
            </a:r>
          </a:p>
        </p:txBody>
      </p:sp>
      <p:sp>
        <p:nvSpPr>
          <p:cNvPr id="9220" name="Platshållare för innehåll 1">
            <a:extLst>
              <a:ext uri="{FF2B5EF4-FFF2-40B4-BE49-F238E27FC236}">
                <a16:creationId xmlns:a16="http://schemas.microsoft.com/office/drawing/2014/main" id="{7EB81900-26AE-45A8-A980-F7CB253B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533400" indent="-266700">
              <a:buFontTx/>
              <a:buNone/>
            </a:pPr>
            <a:r>
              <a:rPr lang="sv-SE" altLang="sv-SE" sz="2800" b="1" dirty="0"/>
              <a:t>	     Vad gör vi?</a:t>
            </a:r>
          </a:p>
          <a:p>
            <a:pPr marL="533400" indent="-266700">
              <a:buFontTx/>
              <a:buNone/>
            </a:pPr>
            <a:endParaRPr lang="sv-SE" altLang="sv-SE" sz="2400" b="1" dirty="0"/>
          </a:p>
          <a:p>
            <a:pPr marL="533400" indent="-266700">
              <a:buFontTx/>
              <a:buNone/>
            </a:pPr>
            <a:endParaRPr lang="sv-SE" altLang="sv-SE" sz="2400" b="1" dirty="0"/>
          </a:p>
          <a:p>
            <a:pPr marL="533400" indent="-266700">
              <a:buFontTx/>
              <a:buNone/>
            </a:pPr>
            <a:r>
              <a:rPr lang="sv-SE" altLang="sv-SE" sz="2400" b="1" dirty="0"/>
              <a:t>Deltar i </a:t>
            </a:r>
            <a:r>
              <a:rPr lang="sv-SE" altLang="sv-SE" sz="2400" b="1" dirty="0" err="1"/>
              <a:t>dialogforum</a:t>
            </a:r>
            <a:r>
              <a:rPr lang="sv-SE" altLang="sv-SE" sz="2400" b="1" dirty="0"/>
              <a:t> </a:t>
            </a:r>
            <a:r>
              <a:rPr lang="sv-SE" altLang="sv-SE" sz="2400" dirty="0"/>
              <a:t>– här träffas representanter från: </a:t>
            </a:r>
          </a:p>
          <a:p>
            <a:pPr marL="533400" indent="-266700">
              <a:buFontTx/>
              <a:buChar char="-"/>
            </a:pPr>
            <a:r>
              <a:rPr lang="sv-SE" altLang="sv-SE" sz="2400" dirty="0"/>
              <a:t>alla kommunens föräldraföreningar, </a:t>
            </a:r>
          </a:p>
          <a:p>
            <a:pPr marL="533400" indent="-266700">
              <a:buFontTx/>
              <a:buChar char="-"/>
            </a:pPr>
            <a:r>
              <a:rPr lang="sv-SE" altLang="sv-SE" sz="2400" dirty="0"/>
              <a:t>bildningsnämnden,</a:t>
            </a:r>
          </a:p>
          <a:p>
            <a:pPr marL="533400" indent="-266700">
              <a:buFontTx/>
              <a:buChar char="-"/>
            </a:pPr>
            <a:r>
              <a:rPr lang="sv-SE" altLang="sv-SE" sz="2400" dirty="0"/>
              <a:t>skolledning, för att diskutera aktuella skolfrågor. </a:t>
            </a:r>
          </a:p>
        </p:txBody>
      </p:sp>
      <p:pic>
        <p:nvPicPr>
          <p:cNvPr id="6" name="Picture 10" descr="C:\Users\Gunnarsmo\AppData\Local\Microsoft\Windows\Temporary Internet Files\Content.IE5\1X41CM0O\question-mark-460864_640[1].png">
            <a:extLst>
              <a:ext uri="{FF2B5EF4-FFF2-40B4-BE49-F238E27FC236}">
                <a16:creationId xmlns:a16="http://schemas.microsoft.com/office/drawing/2014/main" id="{B68BFA1B-6F0C-4B93-9704-32B1A6D7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153511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4667835_orig">
            <a:extLst>
              <a:ext uri="{FF2B5EF4-FFF2-40B4-BE49-F238E27FC236}">
                <a16:creationId xmlns:a16="http://schemas.microsoft.com/office/drawing/2014/main" id="{613DC64D-6030-4540-BB2C-256D4438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458788"/>
            <a:ext cx="4276725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4848847_orig">
            <a:extLst>
              <a:ext uri="{FF2B5EF4-FFF2-40B4-BE49-F238E27FC236}">
                <a16:creationId xmlns:a16="http://schemas.microsoft.com/office/drawing/2014/main" id="{E4546CC6-E662-41F5-959C-C753BEB3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672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1995073_orig">
            <a:extLst>
              <a:ext uri="{FF2B5EF4-FFF2-40B4-BE49-F238E27FC236}">
                <a16:creationId xmlns:a16="http://schemas.microsoft.com/office/drawing/2014/main" id="{C312E9FF-1452-450F-A821-5FC08858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427672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 descr="4499496_orig">
            <a:extLst>
              <a:ext uri="{FF2B5EF4-FFF2-40B4-BE49-F238E27FC236}">
                <a16:creationId xmlns:a16="http://schemas.microsoft.com/office/drawing/2014/main" id="{FC5164F5-D5BE-4679-9368-3C3E724B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-458788"/>
            <a:ext cx="3587750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9715780_orig">
            <a:extLst>
              <a:ext uri="{FF2B5EF4-FFF2-40B4-BE49-F238E27FC236}">
                <a16:creationId xmlns:a16="http://schemas.microsoft.com/office/drawing/2014/main" id="{B65B06CD-CA3A-48E3-8791-5318903F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3024188" cy="21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87CDCD9-3EF6-4A1D-89D6-F11E87863872}"/>
              </a:ext>
            </a:extLst>
          </p:cNvPr>
          <p:cNvSpPr txBox="1"/>
          <p:nvPr/>
        </p:nvSpPr>
        <p:spPr>
          <a:xfrm>
            <a:off x="1253847" y="2532727"/>
            <a:ext cx="7632700" cy="3046988"/>
          </a:xfrm>
          <a:prstGeom prst="rect">
            <a:avLst/>
          </a:prstGeom>
          <a:blipFill dpi="0" rotWithShape="1">
            <a:blip r:embed="rId8">
              <a:alphaModFix amt="84000"/>
            </a:blip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pPr marL="177800">
              <a:defRPr/>
            </a:pPr>
            <a:r>
              <a:rPr lang="sv-SE" sz="3200" dirty="0">
                <a:latin typeface="Arial" charset="0"/>
                <a:cs typeface="Arial" charset="0"/>
              </a:rPr>
              <a:t>Enligt önskemål från elevrådet - </a:t>
            </a:r>
          </a:p>
          <a:p>
            <a:pPr marL="527050" indent="-349250">
              <a:buFont typeface="Arial" panose="020B0604020202020204" pitchFamily="34" charset="0"/>
              <a:buChar char="•"/>
              <a:defRPr/>
            </a:pPr>
            <a:r>
              <a:rPr lang="sv-SE" sz="3200" dirty="0">
                <a:latin typeface="Arial" charset="0"/>
                <a:cs typeface="Arial" charset="0"/>
              </a:rPr>
              <a:t>Fyllt i spelplaner </a:t>
            </a:r>
          </a:p>
          <a:p>
            <a:pPr marL="527050" indent="-349250">
              <a:buFont typeface="Arial" panose="020B0604020202020204" pitchFamily="34" charset="0"/>
              <a:buChar char="•"/>
              <a:defRPr/>
            </a:pPr>
            <a:r>
              <a:rPr lang="sv-SE" sz="3200" dirty="0">
                <a:latin typeface="Arial" charset="0"/>
                <a:cs typeface="Arial" charset="0"/>
              </a:rPr>
              <a:t>Ritat vägar och fotspår</a:t>
            </a:r>
          </a:p>
          <a:p>
            <a:pPr marL="527050" indent="-349250">
              <a:buFont typeface="Arial" panose="020B0604020202020204" pitchFamily="34" charset="0"/>
              <a:buChar char="•"/>
              <a:defRPr/>
            </a:pPr>
            <a:r>
              <a:rPr lang="sv-SE" sz="3200" dirty="0">
                <a:latin typeface="Arial" charset="0"/>
                <a:cs typeface="Arial" charset="0"/>
              </a:rPr>
              <a:t>Målat om bänkar</a:t>
            </a:r>
          </a:p>
          <a:p>
            <a:pPr marL="527050" indent="-349250">
              <a:buFont typeface="Arial" panose="020B0604020202020204" pitchFamily="34" charset="0"/>
              <a:buChar char="•"/>
              <a:defRPr/>
            </a:pPr>
            <a:r>
              <a:rPr lang="sv-SE" sz="3200" dirty="0">
                <a:latin typeface="Arial" charset="0"/>
                <a:cs typeface="Arial" charset="0"/>
              </a:rPr>
              <a:t>Bättrat på kojan i skogen vid Västra</a:t>
            </a:r>
          </a:p>
          <a:p>
            <a:pPr marL="527050" indent="-349250">
              <a:buFont typeface="Arial" panose="020B0604020202020204" pitchFamily="34" charset="0"/>
              <a:buChar char="•"/>
              <a:defRPr/>
            </a:pPr>
            <a:r>
              <a:rPr lang="sv-SE" sz="3200" dirty="0">
                <a:latin typeface="Arial" charset="0"/>
                <a:cs typeface="Arial" charset="0"/>
              </a:rPr>
              <a:t>Byggt stall och namnskyltar till fritids 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267B5DFA-5074-45DA-A03F-F51507B94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62263" y="620713"/>
            <a:ext cx="4013993" cy="1368425"/>
          </a:xfrm>
          <a:solidFill>
            <a:schemeClr val="bg1">
              <a:lumMod val="95000"/>
              <a:alpha val="45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sv-SE" altLang="sv-SE" sz="5400" b="1" dirty="0"/>
              <a:t>Fixardagar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29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Gunnarsmo\Downloads\DSC_0495.JPG">
            <a:extLst>
              <a:ext uri="{FF2B5EF4-FFF2-40B4-BE49-F238E27FC236}">
                <a16:creationId xmlns:a16="http://schemas.microsoft.com/office/drawing/2014/main" id="{136137DD-103E-46F5-8460-FADAC118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7037" r="-2963" b="32593"/>
          <a:stretch>
            <a:fillRect/>
          </a:stretch>
        </p:blipFill>
        <p:spPr bwMode="auto">
          <a:xfrm>
            <a:off x="-9525" y="1588"/>
            <a:ext cx="32004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 descr="C:\Users\Gunnarsmo\AppData\Local\Microsoft\Windows\Temporary Internet Files\Content.IE5\QASSNRRU\DSC_0497.JPG">
            <a:extLst>
              <a:ext uri="{FF2B5EF4-FFF2-40B4-BE49-F238E27FC236}">
                <a16:creationId xmlns:a16="http://schemas.microsoft.com/office/drawing/2014/main" id="{ED19E909-A2ED-4688-864B-CB5A0AAC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3065463"/>
            <a:ext cx="63722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C:\Users\Gunnarsmo\AppData\Local\Microsoft\Windows\Temporary Internet Files\Content.IE5\NLL1DWGM\DSC_0498.JPG">
            <a:extLst>
              <a:ext uri="{FF2B5EF4-FFF2-40B4-BE49-F238E27FC236}">
                <a16:creationId xmlns:a16="http://schemas.microsoft.com/office/drawing/2014/main" id="{C7F6562D-5620-44EB-823D-37C0C93B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6" b="29419"/>
          <a:stretch>
            <a:fillRect/>
          </a:stretch>
        </p:blipFill>
        <p:spPr bwMode="auto">
          <a:xfrm>
            <a:off x="5287963" y="1588"/>
            <a:ext cx="393858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C:\Users\Gunnarsmo\AppData\Local\Microsoft\Windows\Temporary Internet Files\Content.IE5\1X41CM0O\DSC_0489.JPG">
            <a:extLst>
              <a:ext uri="{FF2B5EF4-FFF2-40B4-BE49-F238E27FC236}">
                <a16:creationId xmlns:a16="http://schemas.microsoft.com/office/drawing/2014/main" id="{34C79EA8-A323-49AB-A441-CB559944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-23749" r="-1859" b="21753"/>
          <a:stretch>
            <a:fillRect/>
          </a:stretch>
        </p:blipFill>
        <p:spPr bwMode="auto">
          <a:xfrm>
            <a:off x="2836863" y="-1035050"/>
            <a:ext cx="27114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C:\Users\Gunnarsmo\AppData\Local\Microsoft\Windows\Temporary Internet Files\Content.IE5\O4T2OGF8\DSC_0490.JPG">
            <a:extLst>
              <a:ext uri="{FF2B5EF4-FFF2-40B4-BE49-F238E27FC236}">
                <a16:creationId xmlns:a16="http://schemas.microsoft.com/office/drawing/2014/main" id="{7AFBE5D7-57A1-4037-B0C2-822E2697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4"/>
          <a:stretch>
            <a:fillRect/>
          </a:stretch>
        </p:blipFill>
        <p:spPr bwMode="auto">
          <a:xfrm>
            <a:off x="-9525" y="3357563"/>
            <a:ext cx="291465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ubrik 5">
            <a:extLst>
              <a:ext uri="{FF2B5EF4-FFF2-40B4-BE49-F238E27FC236}">
                <a16:creationId xmlns:a16="http://schemas.microsoft.com/office/drawing/2014/main" id="{8AA99511-E09F-4870-B3F4-012806AA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19338"/>
            <a:ext cx="6099175" cy="1152525"/>
          </a:xfrm>
        </p:spPr>
        <p:txBody>
          <a:bodyPr/>
          <a:lstStyle/>
          <a:p>
            <a:r>
              <a:rPr lang="sv-SE" altLang="sv-SE" sz="6600" b="1">
                <a:solidFill>
                  <a:schemeClr val="tx1"/>
                </a:solidFill>
              </a:rPr>
              <a:t>Trafiksäkerhet</a:t>
            </a:r>
            <a:endParaRPr lang="sv-SE" altLang="sv-SE" sz="4800" b="1">
              <a:solidFill>
                <a:schemeClr val="tx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1DB709E-BF25-4F47-8908-6EE43616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44987"/>
            <a:ext cx="9226550" cy="2677656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260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800" dirty="0"/>
              <a:t>Cykelväg från järnvägen fram till torget, med blinkande ljus i korsningen vid Fagerbergs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800" dirty="0"/>
              <a:t>Cykelväg på </a:t>
            </a:r>
            <a:r>
              <a:rPr lang="sv-SE" altLang="sv-SE" sz="2800" dirty="0" err="1"/>
              <a:t>Assarsgatan</a:t>
            </a:r>
            <a:endParaRPr lang="sv-SE" altLang="sv-SE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800" dirty="0"/>
              <a:t>Cykelväg mellan Västra skolan och Parkskolan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800" dirty="0"/>
              <a:t>Cykelväg förbi Linnéparken (vid </a:t>
            </a:r>
            <a:r>
              <a:rPr lang="sv-SE" altLang="sv-SE" sz="2800" dirty="0" err="1"/>
              <a:t>Alléhallen</a:t>
            </a:r>
            <a:r>
              <a:rPr lang="sv-SE" altLang="sv-SE" sz="2800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800" dirty="0"/>
              <a:t>Stängsel vid järnvägen utökades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>
            <a:extLst>
              <a:ext uri="{FF2B5EF4-FFF2-40B4-BE49-F238E27FC236}">
                <a16:creationId xmlns:a16="http://schemas.microsoft.com/office/drawing/2014/main" id="{8AE5359B-BDDE-4151-AFCF-608BE078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12291" name="Picture 4" descr="C:\Users\Gunnarsmo\AppData\Local\Microsoft\Windows\Temporary Internet Files\Content.IE5\QASSNRRU\DSC_0492.JPG">
            <a:extLst>
              <a:ext uri="{FF2B5EF4-FFF2-40B4-BE49-F238E27FC236}">
                <a16:creationId xmlns:a16="http://schemas.microsoft.com/office/drawing/2014/main" id="{6DB89E1A-1733-4C94-83A6-70AF951B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8"/>
          <a:stretch>
            <a:fillRect/>
          </a:stretch>
        </p:blipFill>
        <p:spPr bwMode="auto">
          <a:xfrm>
            <a:off x="-1588" y="0"/>
            <a:ext cx="3946526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C:\Users\Gunnarsmo\AppData\Local\Microsoft\Windows\Temporary Internet Files\Content.IE5\NLL1DWGM\DSC_0493.JPG">
            <a:extLst>
              <a:ext uri="{FF2B5EF4-FFF2-40B4-BE49-F238E27FC236}">
                <a16:creationId xmlns:a16="http://schemas.microsoft.com/office/drawing/2014/main" id="{F6F11642-FFBB-427A-B7A0-4CCB5574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3"/>
          <a:stretch>
            <a:fillRect/>
          </a:stretch>
        </p:blipFill>
        <p:spPr bwMode="auto">
          <a:xfrm>
            <a:off x="3933825" y="3238500"/>
            <a:ext cx="52117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C:\Users\Gunnarsmo\AppData\Local\Microsoft\Windows\Temporary Internet Files\Content.IE5\1X41CM0O\DSC_0491.JPG">
            <a:extLst>
              <a:ext uri="{FF2B5EF4-FFF2-40B4-BE49-F238E27FC236}">
                <a16:creationId xmlns:a16="http://schemas.microsoft.com/office/drawing/2014/main" id="{7E14F22F-B101-4A37-B2B4-323A2920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26994" b="24557"/>
          <a:stretch>
            <a:fillRect/>
          </a:stretch>
        </p:blipFill>
        <p:spPr bwMode="auto">
          <a:xfrm>
            <a:off x="-180975" y="3238500"/>
            <a:ext cx="53752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CE508BEA-5C14-4C40-AED3-EEE1FD43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0"/>
            <a:ext cx="519906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ruta 2">
            <a:extLst>
              <a:ext uri="{FF2B5EF4-FFF2-40B4-BE49-F238E27FC236}">
                <a16:creationId xmlns:a16="http://schemas.microsoft.com/office/drawing/2014/main" id="{6135BEB6-5B02-4A86-B517-52926E8C2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86013"/>
            <a:ext cx="8496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6600" b="1">
                <a:solidFill>
                  <a:srgbClr val="FFFF00"/>
                </a:solidFill>
              </a:rPr>
              <a:t>Skolans lokaler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935B91A-B733-4304-97AD-1FB0C3C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89363"/>
            <a:ext cx="8496300" cy="2246769"/>
          </a:xfrm>
          <a:prstGeom prst="rect">
            <a:avLst/>
          </a:prstGeom>
          <a:blipFill dpi="0" rotWithShape="1">
            <a:blip r:embed="rId7">
              <a:alphaModFix amt="6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800" dirty="0"/>
              <a:t>Det har blivit ett tillägg på drygt 100 m² på lokalyta sedan grundritningen för Torsgårdsskolan.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800" dirty="0"/>
              <a:t>Inga klasser flyttas till Torsgårdsskolan innan skolan är klar.</a:t>
            </a:r>
            <a:br>
              <a:rPr lang="sv-SE" altLang="sv-SE" sz="2800" dirty="0"/>
            </a:br>
            <a:endParaRPr lang="sv-SE" alt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281</Words>
  <Application>Microsoft Office PowerPoint</Application>
  <PresentationFormat>Bildspel på skärmen (4:3)</PresentationFormat>
  <Paragraphs>73</Paragraphs>
  <Slides>13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Standardformgivning</vt:lpstr>
      <vt:lpstr>Park- och Torsgårdsskolans föräldraförening</vt:lpstr>
      <vt:lpstr>Park- och Torsgårdsskolans föräldraförening</vt:lpstr>
      <vt:lpstr>Park- och Torsgårdsskolans föräldraförening</vt:lpstr>
      <vt:lpstr>Park- och Torsgårdsskolans föräldraförening</vt:lpstr>
      <vt:lpstr>Park- och Torsgårdsskolans föräldraförening</vt:lpstr>
      <vt:lpstr>Park- och Torsgårdsskolans föräldraförening</vt:lpstr>
      <vt:lpstr>PowerPoint-presentation</vt:lpstr>
      <vt:lpstr>Trafiksäkerhet</vt:lpstr>
      <vt:lpstr>PowerPoint-presentation</vt:lpstr>
      <vt:lpstr>Temakvällar för föräldrar</vt:lpstr>
      <vt:lpstr>Föreläsningar </vt:lpstr>
      <vt:lpstr>Park- och Torsgårdsskolans föräldraförening</vt:lpstr>
      <vt:lpstr>Park- och Torsgårdsskolans föräldraförening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HS</dc:creator>
  <cp:lastModifiedBy>Mattias Andersson</cp:lastModifiedBy>
  <cp:revision>52</cp:revision>
  <dcterms:created xsi:type="dcterms:W3CDTF">2015-05-19T19:01:04Z</dcterms:created>
  <dcterms:modified xsi:type="dcterms:W3CDTF">2019-04-24T18:25:59Z</dcterms:modified>
</cp:coreProperties>
</file>